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21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D0C88-05A6-42F9-BF55-1EDDA74E456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72DA8-5476-416B-9EA6-6584C8C4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7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72DA8-5476-416B-9EA6-6584C8C44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5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72DA8-5476-416B-9EA6-6584C8C44E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9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72DA8-5476-416B-9EA6-6584C8C44E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1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3B86-17DC-8308-C0CD-CED3F6362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388F9-0C61-4594-A4C0-A4EE6EB66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8FB4-A3AA-9A3E-83C3-0FFA80EA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E18F-48A2-4127-B403-B1C7BF0D08A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EF641-5463-B18B-941A-5AD4249A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FB02F-A247-5FA7-8A11-173CFAEF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E80C-4722-4B14-BFFB-F7EDE5C1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6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CFA4-8603-0B9E-3F08-C69B7D15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AC1A1-5ECC-6180-5B23-3E49B8413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A1C29-6284-56A9-B616-87C0FC63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E18F-48A2-4127-B403-B1C7BF0D08A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945B1-ACEB-464C-02EA-1CB871AD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46BAF-89C6-F57A-F50F-DDBC8C50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E80C-4722-4B14-BFFB-F7EDE5C1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3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C48AD-22BB-B051-D4FC-333FCF241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F78D2-3899-77AA-E41B-A5B303BF7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E422E-1EA7-8E69-1E42-A54D99EC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E18F-48A2-4127-B403-B1C7BF0D08A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FECD4-D181-2EFC-AF2C-9AAAD763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214F-062F-990F-535D-2AEB7703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E80C-4722-4B14-BFFB-F7EDE5C1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1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74D9-DCC6-46A6-6FAA-373310C8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2465B-7984-4CEC-A381-194E5719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2A493-EC94-D1F1-3CA6-33A81915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E18F-48A2-4127-B403-B1C7BF0D08A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48E6C-B167-D68C-68E3-7C380DA0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D4910-AE1A-F3EA-9743-B10CD5BA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E80C-4722-4B14-BFFB-F7EDE5C1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3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EFF0-8704-FA53-B14A-03C39E28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B042-C1B9-127D-210A-46CB1D938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F9583-B044-0D67-7332-97CE80F4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E18F-48A2-4127-B403-B1C7BF0D08A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0A79C-7358-870A-9D96-C62DA3DB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B915-8FFA-8DEA-D708-1F3D1E06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E80C-4722-4B14-BFFB-F7EDE5C1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9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5349-3F63-E536-D654-C1BBD8A9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FC288-F380-A1A0-DEEA-4CB34E3A3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80839-9EF2-B7BD-6E1F-DDA42382D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7AEAF-404F-42C5-86A1-2E69E1AE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E18F-48A2-4127-B403-B1C7BF0D08A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D0858-53B6-CC52-5827-D936D114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5B6E6-5626-99C6-A781-03613634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E80C-4722-4B14-BFFB-F7EDE5C1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F62C-D248-F587-53CF-D5F44D0B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05779-C3D4-A2D9-3637-3F01D3CD6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67068-19C9-5C8E-9B44-E487F5ADF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56C66-9E50-9D94-D301-ADEA860EA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DD91E-C8E2-B016-852D-7CF736C1B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07FCBC-C05B-9802-6134-CBCCE532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E18F-48A2-4127-B403-B1C7BF0D08A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B3122-AEF9-F0D4-5F88-DC54B21C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1FE21-87FA-DFBF-DB80-6BA57884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E80C-4722-4B14-BFFB-F7EDE5C1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E2CB-ADCA-2385-3ABA-9B977778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B0F83-FE96-71E4-99A1-21B558CB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E18F-48A2-4127-B403-B1C7BF0D08A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D76C3-98A1-0696-4416-C433DDBA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7583E-CFFB-6FA4-743A-6343B5D4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E80C-4722-4B14-BFFB-F7EDE5C1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3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76240-3A47-8EFC-80E6-2CD1FDD7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E18F-48A2-4127-B403-B1C7BF0D08A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ADE0E-D28A-2795-19B9-3CC51BA2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D5256-2532-FE51-3AAA-D65DDC3C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E80C-4722-4B14-BFFB-F7EDE5C1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1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ACC0-36CB-1143-5700-9F10387F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2E598-9FC5-FBD8-A6B4-9232ADB39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ED350-6B62-28C7-4BC2-01C80306B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C915-9B17-0F4E-9DF3-93D66ADE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E18F-48A2-4127-B403-B1C7BF0D08A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3141A-6792-FD57-4B1F-A42BDFEF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63E2A-07BA-E1D0-7A1D-1072BD32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E80C-4722-4B14-BFFB-F7EDE5C1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F500C-D3DC-2C5F-5A0B-4D1AED57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C9166-04CC-7AE1-6EDD-C8AE3B1D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B0010-1641-692D-6DC0-A565A6C3C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454DD-4739-83D9-A6D1-0A191877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E18F-48A2-4127-B403-B1C7BF0D08A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558D9-40DA-AE13-3CAD-1210E1BC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D28EA-18BE-85CF-1913-C2038843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E80C-4722-4B14-BFFB-F7EDE5C1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1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D29D8-4C20-7125-DB46-5EDBA4CE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A70F6-8DC5-6D97-56C1-053188173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44248-7AB9-DDC8-FE08-49A84D97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61E18F-48A2-4127-B403-B1C7BF0D08A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2E62A-A246-5EFB-5499-FA7FCDC80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48440-0E0F-818C-86BE-DC7363EF9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BAE80C-4722-4B14-BFFB-F7EDE5C1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0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B62A-8F81-0756-51FB-9E94F9565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of excitable wave dynamics using machine learning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4CC05-4E96-623D-52F4-74AA59BBBC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Journal Club</a:t>
            </a:r>
          </a:p>
          <a:p>
            <a:r>
              <a:rPr lang="en-US" dirty="0"/>
              <a:t>Will An</a:t>
            </a:r>
          </a:p>
        </p:txBody>
      </p:sp>
    </p:spTree>
    <p:extLst>
      <p:ext uri="{BB962C8B-B14F-4D97-AF65-F5344CB8AC3E}">
        <p14:creationId xmlns:p14="http://schemas.microsoft.com/office/powerpoint/2010/main" val="217163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0732-8D02-CFAB-7485-5F143CE9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Accuracy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02A10-9174-0CD4-3846-C287C42B7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A456C-A896-76FA-212E-007303AE3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6" y="1825625"/>
            <a:ext cx="12192000" cy="45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3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CA6C-4BED-576A-06DE-312CEA76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68ACA-62B0-2AC6-B73A-5DFBA0DEA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shows that Deep learning conv2d model could predict both QP and SDC in 2D map, with only initial frame given.</a:t>
            </a:r>
          </a:p>
          <a:p>
            <a:endParaRPr lang="en-US" dirty="0"/>
          </a:p>
          <a:p>
            <a:r>
              <a:rPr lang="en-US" dirty="0"/>
              <a:t>The ML prediction has a similar error rate with PDE under small perturbation.</a:t>
            </a:r>
          </a:p>
          <a:p>
            <a:endParaRPr lang="en-US" dirty="0"/>
          </a:p>
          <a:p>
            <a:r>
              <a:rPr lang="en-US" dirty="0"/>
              <a:t>It also successfully predicts the termination time of spirals and its exponential law with domain size.</a:t>
            </a:r>
          </a:p>
        </p:txBody>
      </p:sp>
    </p:spTree>
    <p:extLst>
      <p:ext uri="{BB962C8B-B14F-4D97-AF65-F5344CB8AC3E}">
        <p14:creationId xmlns:p14="http://schemas.microsoft.com/office/powerpoint/2010/main" val="216718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9478-1023-7032-7E9F-2C87991BA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Thanks!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6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7D26-F968-7AB8-8551-52020B9C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0782-302E-D584-FD05-1E6C327E1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predicted both spatial and temporal information of spiral waves.</a:t>
            </a:r>
          </a:p>
          <a:p>
            <a:endParaRPr lang="en-US" dirty="0"/>
          </a:p>
          <a:p>
            <a:r>
              <a:rPr lang="en-US" dirty="0"/>
              <a:t>It used a Deep-Learning Encoder-Decoder Model.</a:t>
            </a:r>
          </a:p>
          <a:p>
            <a:endParaRPr lang="en-US" dirty="0"/>
          </a:p>
          <a:p>
            <a:r>
              <a:rPr lang="en-US" dirty="0"/>
              <a:t>It predicted the next frame solely based on current frame with membrane voltage channel.</a:t>
            </a:r>
          </a:p>
          <a:p>
            <a:endParaRPr lang="en-US" dirty="0"/>
          </a:p>
          <a:p>
            <a:r>
              <a:rPr lang="en-US" dirty="0"/>
              <a:t>It had very good prediction results within O(100) </a:t>
            </a:r>
            <a:r>
              <a:rPr lang="en-US" dirty="0" err="1"/>
              <a:t>ms.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worked for both quasiperiodic (QP) and spiral defect chaos (SDC) cases.</a:t>
            </a:r>
          </a:p>
        </p:txBody>
      </p:sp>
    </p:spTree>
    <p:extLst>
      <p:ext uri="{BB962C8B-B14F-4D97-AF65-F5344CB8AC3E}">
        <p14:creationId xmlns:p14="http://schemas.microsoft.com/office/powerpoint/2010/main" val="21234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E294-53DE-1CC4-5569-4DC1A2A6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1619-9051-8CBD-FBDE-E2B43040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47168"/>
          </a:xfrm>
        </p:spPr>
        <p:txBody>
          <a:bodyPr/>
          <a:lstStyle/>
          <a:p>
            <a:r>
              <a:rPr lang="en-US" dirty="0"/>
              <a:t>They used Fenton-Karma Model (3V SIM Model) for trains and predictions.</a:t>
            </a:r>
          </a:p>
          <a:p>
            <a:endParaRPr lang="en-US" dirty="0"/>
          </a:p>
          <a:p>
            <a:r>
              <a:rPr lang="en-US" dirty="0"/>
              <a:t>50 QP simulations	  train </a:t>
            </a:r>
          </a:p>
          <a:p>
            <a:endParaRPr lang="en-US" dirty="0"/>
          </a:p>
          <a:p>
            <a:r>
              <a:rPr lang="en-US" dirty="0"/>
              <a:t>                                          50 random ones         train</a:t>
            </a:r>
          </a:p>
          <a:p>
            <a:r>
              <a:rPr lang="en-US" dirty="0"/>
              <a:t>500 SDC simulations</a:t>
            </a:r>
          </a:p>
          <a:p>
            <a:r>
              <a:rPr lang="en-US" dirty="0"/>
              <a:t>                                          450 remaining         test</a:t>
            </a:r>
          </a:p>
          <a:p>
            <a:endParaRPr lang="en-US" dirty="0"/>
          </a:p>
          <a:p>
            <a:r>
              <a:rPr lang="en-US" dirty="0"/>
              <a:t>Each simulation        400 successive snapshots 10ms apart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1ECCE-2A2C-28C2-AD00-7EBE7BBB4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51" y="5679"/>
            <a:ext cx="4451350" cy="177788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237C135-309C-7A28-4FFB-EDEC6521846B}"/>
              </a:ext>
            </a:extLst>
          </p:cNvPr>
          <p:cNvSpPr/>
          <p:nvPr/>
        </p:nvSpPr>
        <p:spPr>
          <a:xfrm>
            <a:off x="4073251" y="3429000"/>
            <a:ext cx="500610" cy="98766"/>
          </a:xfrm>
          <a:prstGeom prst="rightArrow">
            <a:avLst>
              <a:gd name="adj1" fmla="val 28497"/>
              <a:gd name="adj2" fmla="val 693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FFBB021-D182-D45B-F9AB-AEDFA38FDE84}"/>
              </a:ext>
            </a:extLst>
          </p:cNvPr>
          <p:cNvSpPr/>
          <p:nvPr/>
        </p:nvSpPr>
        <p:spPr>
          <a:xfrm rot="19797700">
            <a:off x="4314658" y="4725649"/>
            <a:ext cx="500610" cy="98766"/>
          </a:xfrm>
          <a:prstGeom prst="rightArrow">
            <a:avLst>
              <a:gd name="adj1" fmla="val 28497"/>
              <a:gd name="adj2" fmla="val 693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E6A94A6-05A3-391E-C9A7-2F2DE404130F}"/>
              </a:ext>
            </a:extLst>
          </p:cNvPr>
          <p:cNvSpPr/>
          <p:nvPr/>
        </p:nvSpPr>
        <p:spPr>
          <a:xfrm>
            <a:off x="3572641" y="6492875"/>
            <a:ext cx="500610" cy="98766"/>
          </a:xfrm>
          <a:prstGeom prst="rightArrow">
            <a:avLst>
              <a:gd name="adj1" fmla="val 28497"/>
              <a:gd name="adj2" fmla="val 693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0" dirty="0"/>
              <a:t>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BFF6BC0-F7A3-9F9D-B377-AC9C6D44E545}"/>
              </a:ext>
            </a:extLst>
          </p:cNvPr>
          <p:cNvSpPr/>
          <p:nvPr/>
        </p:nvSpPr>
        <p:spPr>
          <a:xfrm rot="1255187">
            <a:off x="4324689" y="5239635"/>
            <a:ext cx="500610" cy="98766"/>
          </a:xfrm>
          <a:prstGeom prst="rightArrow">
            <a:avLst>
              <a:gd name="adj1" fmla="val 28497"/>
              <a:gd name="adj2" fmla="val 693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0267527-8A3B-FFA6-2410-8CC9E5559004}"/>
              </a:ext>
            </a:extLst>
          </p:cNvPr>
          <p:cNvSpPr/>
          <p:nvPr/>
        </p:nvSpPr>
        <p:spPr>
          <a:xfrm>
            <a:off x="7127497" y="5504367"/>
            <a:ext cx="500610" cy="98766"/>
          </a:xfrm>
          <a:prstGeom prst="rightArrow">
            <a:avLst>
              <a:gd name="adj1" fmla="val 28497"/>
              <a:gd name="adj2" fmla="val 693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0"/>
          </a:p>
        </p:txBody>
      </p:sp>
      <p:sp>
        <p:nvSpPr>
          <p:cNvPr id="4" name="Arrow: Right 10">
            <a:extLst>
              <a:ext uri="{FF2B5EF4-FFF2-40B4-BE49-F238E27FC236}">
                <a16:creationId xmlns:a16="http://schemas.microsoft.com/office/drawing/2014/main" id="{3EF29E12-2B89-2D10-FE5A-9FD04B477958}"/>
              </a:ext>
            </a:extLst>
          </p:cNvPr>
          <p:cNvSpPr/>
          <p:nvPr/>
        </p:nvSpPr>
        <p:spPr>
          <a:xfrm>
            <a:off x="7311647" y="4449826"/>
            <a:ext cx="500610" cy="98766"/>
          </a:xfrm>
          <a:prstGeom prst="rightArrow">
            <a:avLst>
              <a:gd name="adj1" fmla="val 28497"/>
              <a:gd name="adj2" fmla="val 693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0"/>
          </a:p>
        </p:txBody>
      </p:sp>
    </p:spTree>
    <p:extLst>
      <p:ext uri="{BB962C8B-B14F-4D97-AF65-F5344CB8AC3E}">
        <p14:creationId xmlns:p14="http://schemas.microsoft.com/office/powerpoint/2010/main" val="161193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6A65-E7FF-C6B0-1A43-F97CE75E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C2E4-8861-4B45-3F9E-CC6147CB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using all three state variables, they only used membrane potential u</a:t>
            </a:r>
          </a:p>
          <a:p>
            <a:endParaRPr lang="en-US" dirty="0"/>
          </a:p>
          <a:p>
            <a:r>
              <a:rPr lang="en-US" dirty="0"/>
              <a:t>And thus solely one frame to predict next frame 10ms apart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35F85-3F34-B7B8-E9A4-B4BC8D75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375" y="0"/>
            <a:ext cx="3993625" cy="15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0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65B6-5B64-4847-5B68-E5E17CA7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0FF6C-0C64-B2C3-0D94-F8B79F22F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752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2D26D-87AE-E565-F47D-FEDB57218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2922"/>
            <a:ext cx="9754961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9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74AA-D546-1681-3EFF-D9F55CD4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7523C-2279-61B9-3F94-EBD8734C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161" y="1406094"/>
            <a:ext cx="10515600" cy="5646777"/>
          </a:xfrm>
        </p:spPr>
        <p:txBody>
          <a:bodyPr>
            <a:normAutofit/>
          </a:bodyPr>
          <a:lstStyle/>
          <a:p>
            <a:r>
              <a:rPr lang="en-US" dirty="0"/>
              <a:t>Conv2D: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MaxPool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Batch Norm: normalize the u value</a:t>
            </a:r>
          </a:p>
          <a:p>
            <a:endParaRPr lang="en-US" dirty="0"/>
          </a:p>
          <a:p>
            <a:r>
              <a:rPr lang="en-US" dirty="0"/>
              <a:t>Conv2D </a:t>
            </a:r>
            <a:r>
              <a:rPr lang="en-US" dirty="0" err="1"/>
              <a:t>Tranpose</a:t>
            </a:r>
            <a:r>
              <a:rPr lang="en-US" dirty="0"/>
              <a:t>: reversed Conv2D</a:t>
            </a:r>
          </a:p>
          <a:p>
            <a:endParaRPr lang="en-US" dirty="0"/>
          </a:p>
        </p:txBody>
      </p:sp>
      <p:pic>
        <p:nvPicPr>
          <p:cNvPr id="4" name="Picture 3" descr="A diagram of a cube&#10;&#10;AI-generated content may be incorrect.">
            <a:extLst>
              <a:ext uri="{FF2B5EF4-FFF2-40B4-BE49-F238E27FC236}">
                <a16:creationId xmlns:a16="http://schemas.microsoft.com/office/drawing/2014/main" id="{2BD38794-2688-9998-4F55-55044B600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08" y="885032"/>
            <a:ext cx="6286500" cy="2476500"/>
          </a:xfrm>
          <a:prstGeom prst="rect">
            <a:avLst/>
          </a:prstGeom>
        </p:spPr>
      </p:pic>
      <p:pic>
        <p:nvPicPr>
          <p:cNvPr id="6" name="Picture 5" descr="A black arrow pointing to a number&#10;&#10;AI-generated content may be incorrect.">
            <a:extLst>
              <a:ext uri="{FF2B5EF4-FFF2-40B4-BE49-F238E27FC236}">
                <a16:creationId xmlns:a16="http://schemas.microsoft.com/office/drawing/2014/main" id="{B3BE6564-D52F-5BE3-C663-7F9A22F2F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65" y="3249118"/>
            <a:ext cx="3660768" cy="1629243"/>
          </a:xfrm>
          <a:prstGeom prst="rect">
            <a:avLst/>
          </a:prstGeom>
        </p:spPr>
      </p:pic>
      <p:pic>
        <p:nvPicPr>
          <p:cNvPr id="1026" name="Picture 2" descr="Conv2DTranspose layer; x is input data of layer, z is output of layer,... |  Download Scientific Diagram">
            <a:extLst>
              <a:ext uri="{FF2B5EF4-FFF2-40B4-BE49-F238E27FC236}">
                <a16:creationId xmlns:a16="http://schemas.microsoft.com/office/drawing/2014/main" id="{8EBCA95A-7A91-E9DF-49EE-BCF302CE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34" y="4446158"/>
            <a:ext cx="3165375" cy="23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7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C196-A2B8-16AE-8352-611C9B90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QP and SDC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5BA15-9E1E-1EC4-84D0-2BEB5A4F1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439" y="1690688"/>
            <a:ext cx="5443034" cy="5112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8AB8B3-A982-3E38-4C0B-420BA9D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5" y="1690688"/>
            <a:ext cx="5553856" cy="50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F1FB-CF44-BB06-E581-DBDF721A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Compared with perturbed PDE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37254-AAC8-6FCD-6944-D25837F50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noise was added uniformly between 0 and 1 and with amplitude 1e-5, to u at each pixel. (in QP cases)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E6671-77E8-5A29-341A-96A50C26E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4" y="3126408"/>
            <a:ext cx="12109636" cy="3851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89CFC1-5AC8-EBE8-B269-866CC6C7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17" y="2626735"/>
            <a:ext cx="5647626" cy="80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8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B8D8-7368-FF92-18A5-0BA13E31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Termination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2612C-9DC5-BE24-F941-C3F67876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288436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𝐷𝐿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is the time difference between training frames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𝑃𝐷𝐸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ms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Termination time is the survival time of spiral waves.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2612C-9DC5-BE24-F941-C3F67876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288436" cy="4351338"/>
              </a:xfrm>
              <a:blipFill>
                <a:blip r:embed="rId3"/>
                <a:stretch>
                  <a:fillRect l="-2560" t="-2381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A2B7A62-68E9-46D7-C9A7-1A82026DE9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36" t="5620"/>
          <a:stretch>
            <a:fillRect/>
          </a:stretch>
        </p:blipFill>
        <p:spPr>
          <a:xfrm>
            <a:off x="5291528" y="1690688"/>
            <a:ext cx="6900472" cy="4279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E4DA8E-D208-920A-347A-A1FD0894BAE1}"/>
              </a:ext>
            </a:extLst>
          </p:cNvPr>
          <p:cNvSpPr/>
          <p:nvPr/>
        </p:nvSpPr>
        <p:spPr>
          <a:xfrm>
            <a:off x="5230318" y="5399140"/>
            <a:ext cx="1731364" cy="412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6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Times New Roman"/>
        <a:ea typeface="等线 Light"/>
        <a:cs typeface=""/>
      </a:majorFont>
      <a:minorFont>
        <a:latin typeface="Times New Roman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289</Words>
  <Application>Microsoft Office PowerPoint</Application>
  <PresentationFormat>宽屏</PresentationFormat>
  <Paragraphs>64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Aptos</vt:lpstr>
      <vt:lpstr>Arial</vt:lpstr>
      <vt:lpstr>Cambria Math</vt:lpstr>
      <vt:lpstr>Times New Roman</vt:lpstr>
      <vt:lpstr>Office Theme</vt:lpstr>
      <vt:lpstr>Prediction of excitable wave dynamics using machine learning </vt:lpstr>
      <vt:lpstr>Introduction </vt:lpstr>
      <vt:lpstr>Data</vt:lpstr>
      <vt:lpstr>Data</vt:lpstr>
      <vt:lpstr>Model</vt:lpstr>
      <vt:lpstr>Model </vt:lpstr>
      <vt:lpstr>Result – QP and SDC</vt:lpstr>
      <vt:lpstr>Result – Compared with perturbed PDE</vt:lpstr>
      <vt:lpstr>Result – Termination time</vt:lpstr>
      <vt:lpstr>Result – Accuracy test</vt:lpstr>
      <vt:lpstr>Conclusion</vt:lpstr>
      <vt:lpstr>PowerPoint 演示文稿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An, Xiaodong</dc:creator>
  <cp:lastModifiedBy>晓东 安</cp:lastModifiedBy>
  <cp:revision>3</cp:revision>
  <dcterms:created xsi:type="dcterms:W3CDTF">2025-11-20T21:57:58Z</dcterms:created>
  <dcterms:modified xsi:type="dcterms:W3CDTF">2025-11-21T06:34:01Z</dcterms:modified>
</cp:coreProperties>
</file>